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33" r:id="rId3"/>
    <p:sldId id="328" r:id="rId4"/>
    <p:sldId id="329"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75"/>
    <p:restoredTop sz="90991"/>
  </p:normalViewPr>
  <p:slideViewPr>
    <p:cSldViewPr>
      <p:cViewPr varScale="1">
        <p:scale>
          <a:sx n="86" d="100"/>
          <a:sy n="86" d="100"/>
        </p:scale>
        <p:origin x="216" y="5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D2735B-D9BA-43CE-AD61-42699F49F2B6}" type="slidenum">
              <a:rPr lang="en-US"/>
              <a:pPr/>
              <a:t>‹#›</a:t>
            </a:fld>
            <a:endParaRPr lang="en-US"/>
          </a:p>
        </p:txBody>
      </p:sp>
    </p:spTree>
    <p:extLst>
      <p:ext uri="{BB962C8B-B14F-4D97-AF65-F5344CB8AC3E}">
        <p14:creationId xmlns:p14="http://schemas.microsoft.com/office/powerpoint/2010/main" val="347792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D6BAD9-F18A-4972-A7CB-FB60C6476A52}" type="slidenum">
              <a:rPr lang="en-US"/>
              <a:pPr/>
              <a:t>‹#›</a:t>
            </a:fld>
            <a:endParaRPr lang="en-US"/>
          </a:p>
        </p:txBody>
      </p:sp>
    </p:spTree>
    <p:extLst>
      <p:ext uri="{BB962C8B-B14F-4D97-AF65-F5344CB8AC3E}">
        <p14:creationId xmlns:p14="http://schemas.microsoft.com/office/powerpoint/2010/main" val="3628182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BD8E43-B173-4C2B-AED3-47DFDE9D7E76}" type="slidenum">
              <a:rPr lang="en-US"/>
              <a:pPr/>
              <a:t>‹#›</a:t>
            </a:fld>
            <a:endParaRPr lang="en-US"/>
          </a:p>
        </p:txBody>
      </p:sp>
    </p:spTree>
    <p:extLst>
      <p:ext uri="{BB962C8B-B14F-4D97-AF65-F5344CB8AC3E}">
        <p14:creationId xmlns:p14="http://schemas.microsoft.com/office/powerpoint/2010/main" val="400727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19CC68-7EAF-4B61-BA8E-E60BEB1826C6}" type="slidenum">
              <a:rPr lang="en-US"/>
              <a:pPr/>
              <a:t>‹#›</a:t>
            </a:fld>
            <a:endParaRPr lang="en-US"/>
          </a:p>
        </p:txBody>
      </p:sp>
    </p:spTree>
    <p:extLst>
      <p:ext uri="{BB962C8B-B14F-4D97-AF65-F5344CB8AC3E}">
        <p14:creationId xmlns:p14="http://schemas.microsoft.com/office/powerpoint/2010/main" val="158985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F2BC7E-4D06-4FC3-8B59-818CD81D44E9}" type="slidenum">
              <a:rPr lang="en-US"/>
              <a:pPr/>
              <a:t>‹#›</a:t>
            </a:fld>
            <a:endParaRPr lang="en-US"/>
          </a:p>
        </p:txBody>
      </p:sp>
    </p:spTree>
    <p:extLst>
      <p:ext uri="{BB962C8B-B14F-4D97-AF65-F5344CB8AC3E}">
        <p14:creationId xmlns:p14="http://schemas.microsoft.com/office/powerpoint/2010/main" val="369396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E6797B-F357-4E0E-9228-DB9CB8D47115}" type="slidenum">
              <a:rPr lang="en-US"/>
              <a:pPr/>
              <a:t>‹#›</a:t>
            </a:fld>
            <a:endParaRPr lang="en-US"/>
          </a:p>
        </p:txBody>
      </p:sp>
    </p:spTree>
    <p:extLst>
      <p:ext uri="{BB962C8B-B14F-4D97-AF65-F5344CB8AC3E}">
        <p14:creationId xmlns:p14="http://schemas.microsoft.com/office/powerpoint/2010/main" val="379639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C5DAEA9-4431-4B8D-B6C2-049684B05301}" type="slidenum">
              <a:rPr lang="en-US"/>
              <a:pPr/>
              <a:t>‹#›</a:t>
            </a:fld>
            <a:endParaRPr lang="en-US"/>
          </a:p>
        </p:txBody>
      </p:sp>
    </p:spTree>
    <p:extLst>
      <p:ext uri="{BB962C8B-B14F-4D97-AF65-F5344CB8AC3E}">
        <p14:creationId xmlns:p14="http://schemas.microsoft.com/office/powerpoint/2010/main" val="2304860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9003FA4-705B-4CF7-8AC8-0127673D723A}" type="slidenum">
              <a:rPr lang="en-US"/>
              <a:pPr/>
              <a:t>‹#›</a:t>
            </a:fld>
            <a:endParaRPr lang="en-US"/>
          </a:p>
        </p:txBody>
      </p:sp>
    </p:spTree>
    <p:extLst>
      <p:ext uri="{BB962C8B-B14F-4D97-AF65-F5344CB8AC3E}">
        <p14:creationId xmlns:p14="http://schemas.microsoft.com/office/powerpoint/2010/main" val="184598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5676B4-BB14-4465-92D2-C77FA6129CD6}" type="slidenum">
              <a:rPr lang="en-US"/>
              <a:pPr/>
              <a:t>‹#›</a:t>
            </a:fld>
            <a:endParaRPr lang="en-US"/>
          </a:p>
        </p:txBody>
      </p:sp>
    </p:spTree>
    <p:extLst>
      <p:ext uri="{BB962C8B-B14F-4D97-AF65-F5344CB8AC3E}">
        <p14:creationId xmlns:p14="http://schemas.microsoft.com/office/powerpoint/2010/main" val="424275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42F06D-785D-4E8C-8C08-6BC1079D728C}" type="slidenum">
              <a:rPr lang="en-US"/>
              <a:pPr/>
              <a:t>‹#›</a:t>
            </a:fld>
            <a:endParaRPr lang="en-US"/>
          </a:p>
        </p:txBody>
      </p:sp>
    </p:spTree>
    <p:extLst>
      <p:ext uri="{BB962C8B-B14F-4D97-AF65-F5344CB8AC3E}">
        <p14:creationId xmlns:p14="http://schemas.microsoft.com/office/powerpoint/2010/main" val="351178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6DCECF-58E0-4D2A-A23B-C8E24065E8B0}" type="slidenum">
              <a:rPr lang="en-US"/>
              <a:pPr/>
              <a:t>‹#›</a:t>
            </a:fld>
            <a:endParaRPr lang="en-US"/>
          </a:p>
        </p:txBody>
      </p:sp>
    </p:spTree>
    <p:extLst>
      <p:ext uri="{BB962C8B-B14F-4D97-AF65-F5344CB8AC3E}">
        <p14:creationId xmlns:p14="http://schemas.microsoft.com/office/powerpoint/2010/main" val="838690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2CA1F29-4845-4012-9FB4-0C886507B17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 Id="rId4" Type="http://schemas.openxmlformats.org/officeDocument/2006/relationships/hyperlink" Target="https://www.youtube.com/watch?v=d7W2niNqHW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uRqR9-akXE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b="1" dirty="0">
                <a:solidFill>
                  <a:srgbClr val="000000"/>
                </a:solidFill>
                <a:latin typeface="Arial" charset="0"/>
              </a:rPr>
              <a:t> </a:t>
            </a:r>
            <a:r>
              <a:rPr lang="en-US" altLang="en-US" b="1" dirty="0">
                <a:solidFill>
                  <a:srgbClr val="009999"/>
                </a:solidFill>
                <a:latin typeface="Arial" charset="0"/>
              </a:rPr>
              <a:t>Longitudinal Standing Waves </a:t>
            </a:r>
          </a:p>
        </p:txBody>
      </p:sp>
      <p:pic>
        <p:nvPicPr>
          <p:cNvPr id="19465" name="Picture 9" descr="fig17_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133600"/>
            <a:ext cx="3771900" cy="3314700"/>
          </a:xfrm>
          <a:prstGeom prst="rect">
            <a:avLst/>
          </a:prstGeom>
          <a:noFill/>
          <a:extLst>
            <a:ext uri="{909E8E84-426E-40DD-AFC4-6F175D3DCCD1}">
              <a14:hiddenFill xmlns:a14="http://schemas.microsoft.com/office/drawing/2010/main">
                <a:solidFill>
                  <a:srgbClr val="FFFFFF"/>
                </a:solidFill>
              </a14:hiddenFill>
            </a:ext>
          </a:extLst>
        </p:spPr>
      </p:pic>
      <p:sp>
        <p:nvSpPr>
          <p:cNvPr id="19467" name="Text Box 11"/>
          <p:cNvSpPr txBox="1">
            <a:spLocks noChangeArrowheads="1"/>
          </p:cNvSpPr>
          <p:nvPr/>
        </p:nvSpPr>
        <p:spPr bwMode="auto">
          <a:xfrm>
            <a:off x="304800" y="2590800"/>
            <a:ext cx="4572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dirty="0"/>
              <a:t>Musical instruments in the wind family depend on </a:t>
            </a:r>
            <a:r>
              <a:rPr lang="en-US" altLang="en-US" dirty="0">
                <a:solidFill>
                  <a:srgbClr val="009900"/>
                </a:solidFill>
              </a:rPr>
              <a:t>longitudinal</a:t>
            </a:r>
            <a:r>
              <a:rPr lang="en-US" altLang="en-US" dirty="0"/>
              <a:t> standing waves in producing sound. </a:t>
            </a:r>
          </a:p>
          <a:p>
            <a:pPr>
              <a:spcBef>
                <a:spcPct val="50000"/>
              </a:spcBef>
            </a:pPr>
            <a:r>
              <a:rPr lang="en-US" altLang="en-US" dirty="0"/>
              <a:t>Since wind instruments (trumpet, flute, clarinet, pipe organ, etc.) are modified tubes or columns of air, it is useful to examine the standing waves that can be set up in such tubes. </a:t>
            </a:r>
          </a:p>
          <a:p>
            <a:pPr>
              <a:spcBef>
                <a:spcPct val="50000"/>
              </a:spcBef>
            </a:pP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67">
                                            <p:txEl>
                                              <p:pRg st="0" end="0"/>
                                            </p:txEl>
                                          </p:spTgt>
                                        </p:tgtEl>
                                        <p:attrNameLst>
                                          <p:attrName>style.visibility</p:attrName>
                                        </p:attrNameLst>
                                      </p:cBhvr>
                                      <p:to>
                                        <p:strVal val="visible"/>
                                      </p:to>
                                    </p:set>
                                    <p:animEffect transition="in" filter="fade">
                                      <p:cBhvr>
                                        <p:cTn id="7" dur="2000"/>
                                        <p:tgtEl>
                                          <p:spTgt spid="194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67">
                                            <p:txEl>
                                              <p:pRg st="1" end="1"/>
                                            </p:txEl>
                                          </p:spTgt>
                                        </p:tgtEl>
                                        <p:attrNameLst>
                                          <p:attrName>style.visibility</p:attrName>
                                        </p:attrNameLst>
                                      </p:cBhvr>
                                      <p:to>
                                        <p:strVal val="visible"/>
                                      </p:to>
                                    </p:set>
                                    <p:animEffect transition="in" filter="fade">
                                      <p:cBhvr>
                                        <p:cTn id="12" dur="2000"/>
                                        <p:tgtEl>
                                          <p:spTgt spid="194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2" name="Rectangle 6"/>
          <p:cNvSpPr>
            <a:spLocks noGrp="1" noChangeArrowheads="1"/>
          </p:cNvSpPr>
          <p:nvPr>
            <p:ph type="title"/>
          </p:nvPr>
        </p:nvSpPr>
        <p:spPr>
          <a:xfrm>
            <a:off x="799070" y="-35011"/>
            <a:ext cx="7772400" cy="1143000"/>
          </a:xfrm>
        </p:spPr>
        <p:txBody>
          <a:bodyPr/>
          <a:lstStyle/>
          <a:p>
            <a:r>
              <a:rPr lang="en-US" altLang="en-US" dirty="0"/>
              <a:t>Open tube of air</a:t>
            </a:r>
          </a:p>
        </p:txBody>
      </p:sp>
      <p:sp>
        <p:nvSpPr>
          <p:cNvPr id="60420" name="Text Box 4"/>
          <p:cNvSpPr txBox="1">
            <a:spLocks noChangeArrowheads="1"/>
          </p:cNvSpPr>
          <p:nvPr/>
        </p:nvSpPr>
        <p:spPr bwMode="auto">
          <a:xfrm>
            <a:off x="1180070" y="940572"/>
            <a:ext cx="7391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00"/>
                </a:solidFill>
              </a:rPr>
              <a:t>A pictorial representation of </a:t>
            </a:r>
            <a:r>
              <a:rPr lang="en-US" altLang="en-US" dirty="0">
                <a:solidFill>
                  <a:srgbClr val="009900"/>
                </a:solidFill>
              </a:rPr>
              <a:t>longitudinal</a:t>
            </a:r>
            <a:r>
              <a:rPr lang="en-US" altLang="en-US" dirty="0">
                <a:solidFill>
                  <a:srgbClr val="000000"/>
                </a:solidFill>
              </a:rPr>
              <a:t> standing waves on a Slinky (left side) and in a tube of air (right side) that is open at both ends (A, antinode; N, node).</a:t>
            </a:r>
          </a:p>
        </p:txBody>
      </p:sp>
      <p:pic>
        <p:nvPicPr>
          <p:cNvPr id="2" name="Picture 1">
            <a:extLst>
              <a:ext uri="{FF2B5EF4-FFF2-40B4-BE49-F238E27FC236}">
                <a16:creationId xmlns:a16="http://schemas.microsoft.com/office/drawing/2014/main" id="{2C38D3FE-6750-AC43-A72E-41E94A44F9C3}"/>
              </a:ext>
            </a:extLst>
          </p:cNvPr>
          <p:cNvPicPr>
            <a:picLocks noChangeAspect="1"/>
          </p:cNvPicPr>
          <p:nvPr/>
        </p:nvPicPr>
        <p:blipFill>
          <a:blip r:embed="rId2"/>
          <a:stretch>
            <a:fillRect/>
          </a:stretch>
        </p:blipFill>
        <p:spPr>
          <a:xfrm>
            <a:off x="2667000" y="2128022"/>
            <a:ext cx="3187700" cy="1854200"/>
          </a:xfrm>
          <a:prstGeom prst="rect">
            <a:avLst/>
          </a:prstGeom>
        </p:spPr>
      </p:pic>
      <p:pic>
        <p:nvPicPr>
          <p:cNvPr id="6" name="Picture 5">
            <a:extLst>
              <a:ext uri="{FF2B5EF4-FFF2-40B4-BE49-F238E27FC236}">
                <a16:creationId xmlns:a16="http://schemas.microsoft.com/office/drawing/2014/main" id="{248DA3C1-3A4E-D941-BAEA-8A3864B56BD0}"/>
              </a:ext>
            </a:extLst>
          </p:cNvPr>
          <p:cNvPicPr>
            <a:picLocks noChangeAspect="1"/>
          </p:cNvPicPr>
          <p:nvPr/>
        </p:nvPicPr>
        <p:blipFill>
          <a:blip r:embed="rId3"/>
          <a:stretch>
            <a:fillRect/>
          </a:stretch>
        </p:blipFill>
        <p:spPr>
          <a:xfrm>
            <a:off x="2895600" y="3996638"/>
            <a:ext cx="3111500" cy="2032000"/>
          </a:xfrm>
          <a:prstGeom prst="rect">
            <a:avLst/>
          </a:prstGeom>
        </p:spPr>
      </p:pic>
      <p:sp>
        <p:nvSpPr>
          <p:cNvPr id="4" name="Rectangle 3">
            <a:extLst>
              <a:ext uri="{FF2B5EF4-FFF2-40B4-BE49-F238E27FC236}">
                <a16:creationId xmlns:a16="http://schemas.microsoft.com/office/drawing/2014/main" id="{D71E3B89-676A-174A-9182-990936D638BB}"/>
              </a:ext>
            </a:extLst>
          </p:cNvPr>
          <p:cNvSpPr/>
          <p:nvPr/>
        </p:nvSpPr>
        <p:spPr>
          <a:xfrm>
            <a:off x="1484870" y="6000770"/>
            <a:ext cx="6781800" cy="830997"/>
          </a:xfrm>
          <a:prstGeom prst="rect">
            <a:avLst/>
          </a:prstGeom>
        </p:spPr>
        <p:txBody>
          <a:bodyPr wrap="square">
            <a:spAutoFit/>
          </a:bodyPr>
          <a:lstStyle/>
          <a:p>
            <a:r>
              <a:rPr lang="en-US" dirty="0">
                <a:hlinkClick r:id="rId4"/>
              </a:rPr>
              <a:t>https://www.youtube.com/watch?v=d7W2niNqHWg</a:t>
            </a:r>
            <a:endParaRPr lang="en-US" dirty="0"/>
          </a:p>
          <a:p>
            <a:endParaRPr lang="en-US" dirty="0"/>
          </a:p>
        </p:txBody>
      </p:sp>
    </p:spTree>
    <p:extLst>
      <p:ext uri="{BB962C8B-B14F-4D97-AF65-F5344CB8AC3E}">
        <p14:creationId xmlns:p14="http://schemas.microsoft.com/office/powerpoint/2010/main" val="22197431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772400" cy="1143000"/>
          </a:xfrm>
        </p:spPr>
        <p:txBody>
          <a:bodyPr/>
          <a:lstStyle/>
          <a:p>
            <a:r>
              <a:rPr lang="en-US" dirty="0"/>
              <a:t>Pipe Organ</a:t>
            </a:r>
          </a:p>
        </p:txBody>
      </p:sp>
      <p:sp>
        <p:nvSpPr>
          <p:cNvPr id="4" name="Rectangle 3"/>
          <p:cNvSpPr/>
          <p:nvPr/>
        </p:nvSpPr>
        <p:spPr>
          <a:xfrm>
            <a:off x="295656" y="1502200"/>
            <a:ext cx="8839200" cy="1938992"/>
          </a:xfrm>
          <a:prstGeom prst="rect">
            <a:avLst/>
          </a:prstGeom>
        </p:spPr>
        <p:txBody>
          <a:bodyPr wrap="square">
            <a:spAutoFit/>
          </a:bodyPr>
          <a:lstStyle/>
          <a:p>
            <a:pPr marL="0" marR="0"/>
            <a:r>
              <a:rPr lang="en-US" dirty="0">
                <a:ea typeface="Times New Roman" panose="02020603050405020304" pitchFamily="18" charset="0"/>
              </a:rPr>
              <a:t>The range of human hearing is roughly from twenty hertz to twenty kilohertz. Based on these limits and a value of 343 m/s for the speed of sound, what are the lengths of the longest and shortest pipes (open at both ends and producing sound at their fundamental frequencies) that you expect to find in a pipe organ?</a:t>
            </a:r>
          </a:p>
        </p:txBody>
      </p:sp>
      <p:sp>
        <p:nvSpPr>
          <p:cNvPr id="5" name="Rectangle 4"/>
          <p:cNvSpPr/>
          <p:nvPr/>
        </p:nvSpPr>
        <p:spPr>
          <a:xfrm>
            <a:off x="816864" y="988367"/>
            <a:ext cx="6565392" cy="461665"/>
          </a:xfrm>
          <a:prstGeom prst="rect">
            <a:avLst/>
          </a:prstGeom>
        </p:spPr>
        <p:txBody>
          <a:bodyPr wrap="square">
            <a:spAutoFit/>
          </a:bodyPr>
          <a:lstStyle/>
          <a:p>
            <a:r>
              <a:rPr lang="en-US" dirty="0">
                <a:hlinkClick r:id="rId2"/>
              </a:rPr>
              <a:t>https://www.youtube.com/watch?v=uRqR9-akXEo</a:t>
            </a:r>
            <a:endParaRPr lang="en-US" dirty="0"/>
          </a:p>
        </p:txBody>
      </p:sp>
    </p:spTree>
    <p:extLst>
      <p:ext uri="{BB962C8B-B14F-4D97-AF65-F5344CB8AC3E}">
        <p14:creationId xmlns:p14="http://schemas.microsoft.com/office/powerpoint/2010/main" val="353280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382000" cy="1143000"/>
          </a:xfrm>
        </p:spPr>
        <p:txBody>
          <a:bodyPr/>
          <a:lstStyle/>
          <a:p>
            <a:r>
              <a:rPr lang="en-US" dirty="0"/>
              <a:t>Fundamental Frequency of the Human Ear canal</a:t>
            </a:r>
          </a:p>
        </p:txBody>
      </p:sp>
      <p:sp>
        <p:nvSpPr>
          <p:cNvPr id="4" name="Rectangle 3"/>
          <p:cNvSpPr/>
          <p:nvPr/>
        </p:nvSpPr>
        <p:spPr>
          <a:xfrm>
            <a:off x="228600" y="1295400"/>
            <a:ext cx="8686800" cy="1938992"/>
          </a:xfrm>
          <a:prstGeom prst="rect">
            <a:avLst/>
          </a:prstGeom>
        </p:spPr>
        <p:txBody>
          <a:bodyPr wrap="square">
            <a:spAutoFit/>
          </a:bodyPr>
          <a:lstStyle/>
          <a:p>
            <a:r>
              <a:rPr lang="en-US" dirty="0">
                <a:ea typeface="Times New Roman" panose="02020603050405020304" pitchFamily="18" charset="0"/>
              </a:rPr>
              <a:t>Sound enters the ear, travels through the auditory canal, and reaches the eardrum. The auditory canal is approximately a tube open at only one end. The other end is closed by the eardrum. A typical length for the auditory canal in an adult is about 3.0 cm. The speed of sound is 343 m/s. What is the fundamental frequency of the canal? </a:t>
            </a:r>
            <a:endParaRPr lang="en-US" dirty="0"/>
          </a:p>
        </p:txBody>
      </p:sp>
      <p:pic>
        <p:nvPicPr>
          <p:cNvPr id="5" name="Picture 4" descr="Each curve represents the intensity levels at which sounds of various frequencies have the same loudness. The curves are labeled by their intensity levels at 1000 Hz and are known as the FletcherMunson curve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0740" y="3256192"/>
            <a:ext cx="3009900" cy="188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3015167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TotalTime>
  <Words>274</Words>
  <Application>Microsoft Macintosh PowerPoint</Application>
  <PresentationFormat>On-screen Show (4:3)</PresentationFormat>
  <Paragraphs>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 Longitudinal Standing Waves </vt:lpstr>
      <vt:lpstr>Open tube of air</vt:lpstr>
      <vt:lpstr>Pipe Organ</vt:lpstr>
      <vt:lpstr>Fundamental Frequency of the Human Ear canal</vt:lpstr>
    </vt:vector>
  </TitlesOfParts>
  <Company>Winthrop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mahesp</dc:creator>
  <cp:lastModifiedBy>Maheswaranathan, Ponn</cp:lastModifiedBy>
  <cp:revision>30</cp:revision>
  <dcterms:created xsi:type="dcterms:W3CDTF">2004-01-14T02:31:01Z</dcterms:created>
  <dcterms:modified xsi:type="dcterms:W3CDTF">2020-11-21T14:58:04Z</dcterms:modified>
</cp:coreProperties>
</file>